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2" r:id="rId2"/>
    <p:sldId id="256" r:id="rId3"/>
    <p:sldId id="258" r:id="rId4"/>
    <p:sldId id="257" r:id="rId5"/>
    <p:sldId id="263" r:id="rId6"/>
    <p:sldId id="259" r:id="rId7"/>
    <p:sldId id="260" r:id="rId8"/>
    <p:sldId id="261" r:id="rId9"/>
    <p:sldId id="264" r:id="rId10"/>
    <p:sldId id="265" r:id="rId11"/>
    <p:sldId id="266" r:id="rId12"/>
    <p:sldId id="267" r:id="rId13"/>
    <p:sldId id="268" r:id="rId14"/>
    <p:sldId id="269" r:id="rId15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444444"/>
    <a:srgbClr val="00FFFF"/>
    <a:srgbClr val="3FC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1480" y="-18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jpeg>
</file>

<file path=ppt/media/image16.jpeg>
</file>

<file path=ppt/media/image2.jpeg>
</file>

<file path=ppt/media/image3.png>
</file>

<file path=ppt/media/image4.jpeg>
</file>

<file path=ppt/media/image5.png>
</file>

<file path=ppt/media/image6.gif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5993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7055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6366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027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6083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0554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2570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1323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1839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8876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6885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EFBD1-469C-4A37-B611-98A009F71CA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872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hfUY-JvZYT0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DH3Uo99K2M" TargetMode="External"/><Relationship Id="rId2" Type="http://schemas.openxmlformats.org/officeDocument/2006/relationships/hyperlink" Target="https://youtu.be/hfUY-JvZYT0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rRSAMTXgoow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FfyEdEF-fVU" TargetMode="External"/><Relationship Id="rId7" Type="http://schemas.openxmlformats.org/officeDocument/2006/relationships/hyperlink" Target="https://youtu.be/ty9QSiVC2g0" TargetMode="External"/><Relationship Id="rId2" Type="http://schemas.openxmlformats.org/officeDocument/2006/relationships/hyperlink" Target="https://www.youtube.com/watch?v=sy5NY-Dqdys&amp;feature=emb_titl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embed/s_EKVVBVz6s" TargetMode="External"/><Relationship Id="rId5" Type="http://schemas.openxmlformats.org/officeDocument/2006/relationships/hyperlink" Target="https://www.youtube.com/watch?v=CBj4N8vjAh4" TargetMode="External"/><Relationship Id="rId4" Type="http://schemas.openxmlformats.org/officeDocument/2006/relationships/hyperlink" Target="https://youtu.be/cquvA_IpEsA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stc5p8hyGQc" TargetMode="External"/><Relationship Id="rId2" Type="http://schemas.openxmlformats.org/officeDocument/2006/relationships/hyperlink" Target="https://youtu.be/UOixxOJd9j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.youtube.com/watch?v=l9mCfgbaBs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tLMpdBjA2SU" TargetMode="External"/><Relationship Id="rId2" Type="http://schemas.openxmlformats.org/officeDocument/2006/relationships/hyperlink" Target="https://youtu.be/GeyDf4ooPdo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youtu.be/RtWbpyjJqrU" TargetMode="External"/><Relationship Id="rId4" Type="http://schemas.openxmlformats.org/officeDocument/2006/relationships/hyperlink" Target="https://youtu.be/0RVyhd3E9hY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7.png"/><Relationship Id="rId2" Type="http://schemas.openxmlformats.org/officeDocument/2006/relationships/hyperlink" Target="http://www2.nsysu.edu.tw/physdemo/2012/B3/B3pic/2-5%20%E7%AB%A0%E5%8B%95%20%E5%B7%A6.jp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hyperlink" Target="http://www2.nsysu.edu.tw/physdemo/2012/B3/B3pic/ex2-20.png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A9654402-DD2C-47B7-AF2B-03D1035FFAC9}"/>
              </a:ext>
            </a:extLst>
          </p:cNvPr>
          <p:cNvSpPr txBox="1"/>
          <p:nvPr/>
        </p:nvSpPr>
        <p:spPr>
          <a:xfrm>
            <a:off x="956272" y="1774466"/>
            <a:ext cx="5786087" cy="3033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ngsana New" panose="020B0502040204020203" pitchFamily="18" charset="-34"/>
              </a:rPr>
              <a:t>角動量是什麼，你知道嗎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ngsana New" panose="020B0502040204020203" pitchFamily="18" charset="-34"/>
              </a:rPr>
              <a:t>? 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ngsana New" panose="020B0502040204020203" pitchFamily="18" charset="-34"/>
              </a:rPr>
              <a:t>不知道可就落伍囉 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ngsana New" panose="020B0502040204020203" pitchFamily="18" charset="-34"/>
              </a:rPr>
              <a:t>~~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ngsana New" panose="020B0502040204020203" pitchFamily="18" charset="-34"/>
              </a:rPr>
              <a:t>在我們生活周遭直升機、丟的橄欖球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ngsana New" panose="020B0502040204020203" pitchFamily="18" charset="-34"/>
              </a:rPr>
              <a:t>…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ngsana New" panose="020B0502040204020203" pitchFamily="18" charset="-34"/>
              </a:rPr>
              <a:t>都有角動量的魔力在作用呢 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ngsana New" panose="020B0502040204020203" pitchFamily="18" charset="-34"/>
              </a:rPr>
              <a:t>!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ngsana New" panose="020B0502040204020203" pitchFamily="18" charset="-34"/>
              </a:rPr>
              <a:t>快加入角動量這一組讓你擁有全新暢快體驗、讓你超越愛因斯坦，當個無人不知、無所不曉的物理學家吧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ngsana New" panose="020B0502040204020203" pitchFamily="18" charset="-34"/>
              </a:rPr>
              <a:t>!!!</a:t>
            </a:r>
          </a:p>
          <a:p>
            <a:pPr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但在我們進入角動量的科學殿堂前，我們得先認識一下轉動學裡的其他成員和物理名詞！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>
              <a:solidFill>
                <a:schemeClr val="bg1"/>
              </a:solidFill>
              <a:latin typeface="源石黑體 B" panose="020B0800000000000000" pitchFamily="34" charset="-120"/>
              <a:ea typeface="源石黑體 B" panose="020B0800000000000000" pitchFamily="34" charset="-120"/>
              <a:cs typeface="Angsana New" panose="020B0502040204020203" pitchFamily="18" charset="-34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F63BACD-8DD4-49D2-9A1C-B5F6320D07A1}"/>
              </a:ext>
            </a:extLst>
          </p:cNvPr>
          <p:cNvSpPr txBox="1"/>
          <p:nvPr/>
        </p:nvSpPr>
        <p:spPr>
          <a:xfrm>
            <a:off x="2995007" y="905765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角動量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92D076F-182E-48B6-B77C-B5B42D8D0B6B}"/>
              </a:ext>
            </a:extLst>
          </p:cNvPr>
          <p:cNvSpPr txBox="1"/>
          <p:nvPr/>
        </p:nvSpPr>
        <p:spPr>
          <a:xfrm>
            <a:off x="756161" y="7252517"/>
            <a:ext cx="6728124" cy="2779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二</a:t>
            </a:r>
            <a:r>
              <a:rPr lang="en-US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,</a:t>
            </a: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角動量守恆：</a:t>
            </a:r>
            <a:endParaRPr lang="en-US" altLang="zh-TW" sz="2400" b="1" dirty="0">
              <a:solidFill>
                <a:srgbClr val="00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當一個系統不受外力的作用下，此系統就不會產生外力矩，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這時我們就會稱這系統為角動量守恆狀態。所謂守恆就是一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直維持著原本的狀態。如果一開始為靜止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以發動前直升機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為例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，若系統自行產生了一個力矩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機翼啟動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，則系統本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身會產生另外一個方向相反的力矩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機身旋轉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抵抗他。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66480E1-B84C-4C75-99F0-5BF64E2ED907}"/>
              </a:ext>
            </a:extLst>
          </p:cNvPr>
          <p:cNvSpPr txBox="1"/>
          <p:nvPr/>
        </p:nvSpPr>
        <p:spPr>
          <a:xfrm>
            <a:off x="756161" y="4766913"/>
            <a:ext cx="6728124" cy="16484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一</a:t>
            </a:r>
            <a:r>
              <a:rPr lang="en-US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,</a:t>
            </a: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角動量：</a:t>
            </a:r>
            <a:endParaRPr lang="en-US" altLang="zh-TW" sz="2400" b="1" dirty="0">
              <a:solidFill>
                <a:srgbClr val="00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角動量是一種當物體轉動就會有的物理量。在生活中只要會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轉動的物體，我們都能夠看到有關角動量的物理特性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!</a:t>
            </a: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CE882760-EB46-49BE-9CF7-42F81AF5D418}"/>
              </a:ext>
            </a:extLst>
          </p:cNvPr>
          <p:cNvCxnSpPr/>
          <p:nvPr/>
        </p:nvCxnSpPr>
        <p:spPr>
          <a:xfrm>
            <a:off x="-1" y="6816410"/>
            <a:ext cx="7559675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C788FA2-3A4E-4329-9CFF-871E38240E0A}"/>
              </a:ext>
            </a:extLst>
          </p:cNvPr>
          <p:cNvCxnSpPr/>
          <p:nvPr/>
        </p:nvCxnSpPr>
        <p:spPr>
          <a:xfrm>
            <a:off x="-1" y="10656890"/>
            <a:ext cx="7559675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5846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246B929-DB04-46CE-BEF6-1A0A5FDE3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58" y="1245839"/>
            <a:ext cx="3307969" cy="2425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16DD91E-5C2B-4600-9076-931BBAE400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952" y="906711"/>
            <a:ext cx="2325189" cy="3100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330BC320-5F2D-4E69-9C1C-108866013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801" y="6043869"/>
            <a:ext cx="3860073" cy="3741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493D90B8-02C5-4E47-8150-B2BF1E0821F0}"/>
              </a:ext>
            </a:extLst>
          </p:cNvPr>
          <p:cNvSpPr txBox="1"/>
          <p:nvPr/>
        </p:nvSpPr>
        <p:spPr>
          <a:xfrm>
            <a:off x="2417925" y="5523922"/>
            <a:ext cx="2953053" cy="3939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角動量的有效重力位能圖</a:t>
            </a:r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9FEF64C-248F-484E-889E-9311ABCC373D}"/>
              </a:ext>
            </a:extLst>
          </p:cNvPr>
          <p:cNvCxnSpPr/>
          <p:nvPr/>
        </p:nvCxnSpPr>
        <p:spPr>
          <a:xfrm>
            <a:off x="-1" y="10666034"/>
            <a:ext cx="7559675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223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85A37CFB-91E8-417A-B1DA-2BBCBCBF9AC3}"/>
              </a:ext>
            </a:extLst>
          </p:cNvPr>
          <p:cNvSpPr txBox="1"/>
          <p:nvPr/>
        </p:nvSpPr>
        <p:spPr>
          <a:xfrm>
            <a:off x="1028211" y="848102"/>
            <a:ext cx="5503253" cy="50985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九</a:t>
            </a:r>
            <a:r>
              <a:rPr lang="en-US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,</a:t>
            </a: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歷年創新演示項目</a:t>
            </a:r>
            <a:r>
              <a:rPr lang="en-US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:</a:t>
            </a:r>
          </a:p>
          <a:p>
            <a:pPr algn="l">
              <a:lnSpc>
                <a:spcPct val="125000"/>
              </a:lnSpc>
            </a:pPr>
            <a:endParaRPr lang="en-US" altLang="zh-TW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2013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創新　遙控直升機演示角動量守恆：</a:t>
            </a:r>
          </a:p>
          <a:p>
            <a:pPr algn="l">
              <a:lnSpc>
                <a:spcPct val="125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雙槳遙控直升機在靠兩支槳反方向轉動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一方面提供上升力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一方面遵守角動量守衡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否則機身也會跟著旋轉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一般市售雙槳遙控直升機會在尾端有一個小槳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是用來微調方向的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如果機身想要左轉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從上方看來是逆時針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那麼小槳就要順時針轉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如果機身想要右轉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從上方看來是順時針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那麼小槳就要逆時針轉。</a:t>
            </a: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　一般較常見的直升機多屬於單槳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為了其機身平衡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後端會有一個旋轉方向與主槳垂直的小槳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這是為了提供平衡用的力舉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如此一來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直升機就能夠不會朝著主槳轉的動的反方向轉動。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46CB7F-5FC6-45AB-ABB1-E6A2BEF4F5E6}"/>
              </a:ext>
            </a:extLst>
          </p:cNvPr>
          <p:cNvSpPr txBox="1"/>
          <p:nvPr/>
        </p:nvSpPr>
        <p:spPr>
          <a:xfrm>
            <a:off x="1028210" y="6430078"/>
            <a:ext cx="5305416" cy="2831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中山大學物理演示 四支葉片的飛行器：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25000"/>
              </a:lnSpc>
            </a:pPr>
            <a:endParaRPr lang="en-US" altLang="zh-TW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lnSpc>
                <a:spcPct val="125000"/>
              </a:lnSpc>
            </a:pPr>
            <a:r>
              <a:rPr lang="zh-TW" altLang="en-US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中山大學物理演示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lnSpc>
                <a:spcPct val="125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https://youtu.be/hfUY-JvZYT0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25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可以清楚看到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對角的葉片旋轉方向是相反的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這也是避免機身隨著葉片轉動而旋轉。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C8E157CD-99A9-4E18-A3BE-1B51398449BC}"/>
              </a:ext>
            </a:extLst>
          </p:cNvPr>
          <p:cNvCxnSpPr/>
          <p:nvPr/>
        </p:nvCxnSpPr>
        <p:spPr>
          <a:xfrm>
            <a:off x="-1" y="10666034"/>
            <a:ext cx="7559675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686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85A37CFB-91E8-417A-B1DA-2BBCBCBF9AC3}"/>
              </a:ext>
            </a:extLst>
          </p:cNvPr>
          <p:cNvSpPr txBox="1"/>
          <p:nvPr/>
        </p:nvSpPr>
        <p:spPr>
          <a:xfrm>
            <a:off x="1098159" y="509096"/>
            <a:ext cx="5503253" cy="10514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十</a:t>
            </a:r>
            <a:r>
              <a:rPr lang="en-US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,</a:t>
            </a: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相關影片連結</a:t>
            </a:r>
            <a:r>
              <a:rPr lang="en-US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(Video Link) :</a:t>
            </a:r>
          </a:p>
          <a:p>
            <a:pPr algn="l">
              <a:lnSpc>
                <a:spcPct val="150000"/>
              </a:lnSpc>
            </a:pPr>
            <a:endParaRPr lang="zh-TW" altLang="en-US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46CB7F-5FC6-45AB-ABB1-E6A2BEF4F5E6}"/>
              </a:ext>
            </a:extLst>
          </p:cNvPr>
          <p:cNvSpPr txBox="1"/>
          <p:nvPr/>
        </p:nvSpPr>
        <p:spPr>
          <a:xfrm>
            <a:off x="1098159" y="1909846"/>
            <a:ext cx="5305416" cy="3929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車輪演示角動量守恆：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Spinning Stool with Wheel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https://youtu.be/NDH3Uo99K2M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轉動的車輪就像陀螺儀般是由高速旋轉剛體轉子構成的儀器。旋轉轉子在空間能保持固定狀態並抗拒一切使其改變的力。且車輪旋轉的方向若是硬是改變它將會遵守角動量守恆定理，一開始如果車輪轉向是逆時針，將它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180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度翻轉過後，車輪的轉向成為順時針，身體便會受到一逆時針的力量以維持角動量守恆。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617E1FF-DF4E-4182-8782-452DCB87A9E9}"/>
              </a:ext>
            </a:extLst>
          </p:cNvPr>
          <p:cNvSpPr txBox="1"/>
          <p:nvPr/>
        </p:nvSpPr>
        <p:spPr>
          <a:xfrm>
            <a:off x="1098159" y="6006198"/>
            <a:ext cx="5305416" cy="3944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旋轉椅角動量守恆：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25000"/>
              </a:lnSpc>
            </a:pP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25000"/>
              </a:lnSpc>
            </a:pPr>
            <a:r>
              <a:rPr lang="en-US" altLang="zh-TW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PH ME RM TUTE 70017A V0739 Spinning Chair Conservation of Angular Momentum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lnSpc>
                <a:spcPct val="125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https://youtu.be/rRSAMTXgoow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25000"/>
              </a:lnSpc>
            </a:pPr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      一人坐在椅子上，雙手打開旋轉，此時將它視為一個物體在旋轉此物理的半徑為兩手張開的距離，當在旋轉到一半的時候人兩手縮進來，此時半徑便大大減少，根據角動量守恆，此人跟椅子的轉速必須大大提升以維持角動量守恆。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93121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4EB112CD-4D60-474A-8BFA-30C2BAC57A16}"/>
              </a:ext>
            </a:extLst>
          </p:cNvPr>
          <p:cNvSpPr txBox="1"/>
          <p:nvPr/>
        </p:nvSpPr>
        <p:spPr>
          <a:xfrm>
            <a:off x="1127129" y="1701905"/>
            <a:ext cx="5305416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英文影片：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Angular Momentum - Sixty Symbols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https://www.youtube.com/watch?v=sy5NY-Dqdys&amp;feature=emb_title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AC53218-81B2-4A58-9CFD-F1611DB8A8A1}"/>
              </a:ext>
            </a:extLst>
          </p:cNvPr>
          <p:cNvSpPr txBox="1"/>
          <p:nvPr/>
        </p:nvSpPr>
        <p:spPr>
          <a:xfrm>
            <a:off x="1117985" y="3540959"/>
            <a:ext cx="5305416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章動：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i="0" dirty="0">
                <a:solidFill>
                  <a:schemeClr val="bg1"/>
                </a:solidFill>
                <a:effectLst/>
                <a:latin typeface="Roboto"/>
              </a:rPr>
              <a:t>MOV00347</a:t>
            </a:r>
            <a:r>
              <a:rPr lang="zh-TW" altLang="en-US" b="1" i="0" dirty="0">
                <a:solidFill>
                  <a:schemeClr val="bg1"/>
                </a:solidFill>
                <a:effectLst/>
                <a:latin typeface="Roboto"/>
              </a:rPr>
              <a:t>金楓 物理 實驗</a:t>
            </a:r>
            <a:r>
              <a:rPr lang="en-US" altLang="zh-TW" b="1" i="0" dirty="0">
                <a:solidFill>
                  <a:schemeClr val="bg1"/>
                </a:solidFill>
                <a:effectLst/>
                <a:latin typeface="Roboto"/>
              </a:rPr>
              <a:t>7 </a:t>
            </a:r>
            <a:r>
              <a:rPr lang="zh-TW" altLang="en-US" b="1" i="0" dirty="0">
                <a:solidFill>
                  <a:schemeClr val="bg1"/>
                </a:solidFill>
                <a:effectLst/>
                <a:latin typeface="Roboto"/>
              </a:rPr>
              <a:t>章動 </a:t>
            </a:r>
            <a:r>
              <a:rPr lang="en-US" altLang="zh-TW" b="1" i="0" dirty="0">
                <a:solidFill>
                  <a:schemeClr val="bg1"/>
                </a:solidFill>
                <a:effectLst/>
                <a:latin typeface="Roboto"/>
              </a:rPr>
              <a:t>NEHS </a:t>
            </a:r>
            <a:r>
              <a:rPr lang="zh-TW" altLang="en-US" b="1" i="0" dirty="0">
                <a:solidFill>
                  <a:schemeClr val="bg1"/>
                </a:solidFill>
                <a:effectLst/>
                <a:latin typeface="Roboto"/>
              </a:rPr>
              <a:t>實驗中學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https://youtu.be/FfyEdEF-fVU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24BCAF3-B060-4EF4-A647-FA8DA5A8B6F0}"/>
              </a:ext>
            </a:extLst>
          </p:cNvPr>
          <p:cNvSpPr txBox="1"/>
          <p:nvPr/>
        </p:nvSpPr>
        <p:spPr>
          <a:xfrm>
            <a:off x="1127129" y="5050829"/>
            <a:ext cx="5305416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進動：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i="0" dirty="0">
                <a:solidFill>
                  <a:schemeClr val="bg1"/>
                </a:solidFill>
                <a:effectLst/>
                <a:latin typeface="Roboto"/>
              </a:rPr>
              <a:t>Gyroscope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https://youtu.be/cquvA_IpEsA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745BEEB-4AF0-4980-8927-F24F286099DB}"/>
              </a:ext>
            </a:extLst>
          </p:cNvPr>
          <p:cNvSpPr txBox="1"/>
          <p:nvPr/>
        </p:nvSpPr>
        <p:spPr>
          <a:xfrm>
            <a:off x="1127129" y="6588131"/>
            <a:ext cx="5305416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克卜勒行星定律：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5"/>
            </a:endParaRPr>
          </a:p>
          <a:p>
            <a:r>
              <a:rPr lang="en-US" altLang="zh-TW" b="0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0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完整版</a:t>
            </a:r>
            <a:r>
              <a:rPr lang="en-US" altLang="zh-TW" b="0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r>
              <a:rPr lang="zh-TW" altLang="en-US" b="0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克卜勒行星定律</a:t>
            </a:r>
          </a:p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https://www.youtube.com/watch?v=CBj4N8vjAh4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70F3BB4-664C-4EBB-96C7-1EDD6D1365A6}"/>
              </a:ext>
            </a:extLst>
          </p:cNvPr>
          <p:cNvSpPr txBox="1"/>
          <p:nvPr/>
        </p:nvSpPr>
        <p:spPr>
          <a:xfrm>
            <a:off x="1127129" y="8399752"/>
            <a:ext cx="5305416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 err="1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h.Kepler‘s</a:t>
            </a:r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Second Law and Conservation of Angular Momentum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0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(Classical Mechanics 1) Kepler's Second Law and Conservation of Angular Momentum</a:t>
            </a:r>
            <a:endParaRPr lang="en-US" altLang="zh-TW" sz="1800" u="sng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sz="1800" u="sng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https://www.youtube.com/embed/s_EKVVBVz6s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4902812-F566-4712-A18F-7D9ABA7945BC}"/>
              </a:ext>
            </a:extLst>
          </p:cNvPr>
          <p:cNvSpPr txBox="1"/>
          <p:nvPr/>
        </p:nvSpPr>
        <p:spPr>
          <a:xfrm>
            <a:off x="1127129" y="213885"/>
            <a:ext cx="5305416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車輪演示進動：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7"/>
            </a:endParaRPr>
          </a:p>
          <a:p>
            <a:pPr algn="l"/>
            <a:r>
              <a:rPr lang="en-US" altLang="zh-TW" b="1" i="0" dirty="0">
                <a:solidFill>
                  <a:schemeClr val="bg1"/>
                </a:solidFill>
                <a:effectLst/>
                <a:latin typeface="Roboto"/>
              </a:rPr>
              <a:t>Gyroscopic Precession</a:t>
            </a:r>
            <a:br>
              <a:rPr lang="en-US" altLang="zh-TW" b="1" i="0" dirty="0">
                <a:solidFill>
                  <a:schemeClr val="bg1"/>
                </a:solidFill>
                <a:effectLst/>
                <a:latin typeface="Roboto"/>
              </a:rPr>
            </a:b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https://youtu.be/ty9QSiVC2g0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59226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8E7CBD12-E48A-4061-A949-B3203F4971D5}"/>
              </a:ext>
            </a:extLst>
          </p:cNvPr>
          <p:cNvSpPr txBox="1"/>
          <p:nvPr/>
        </p:nvSpPr>
        <p:spPr>
          <a:xfrm>
            <a:off x="1127129" y="826772"/>
            <a:ext cx="5305416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角動量守恆：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中央大學</a:t>
            </a:r>
            <a:r>
              <a:rPr lang="en-US" altLang="zh-TW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r>
              <a:rPr lang="zh-TW" altLang="en-US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物理演示實驗－角動量守恆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https://youtu.be/UOixxOJd9jU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由於演示者坐在活動轉椅上，他和飛輪成一個獨立系統，角動量必須守恆。演示者變動飛輪軸的方向時，他的身體和座椅會作對抗運動，企圖維持角動量守恆。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(113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陳子義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92802DB-BA1F-43C8-85D2-77605512227B}"/>
              </a:ext>
            </a:extLst>
          </p:cNvPr>
          <p:cNvSpPr txBox="1"/>
          <p:nvPr/>
        </p:nvSpPr>
        <p:spPr>
          <a:xfrm>
            <a:off x="1127129" y="3660317"/>
            <a:ext cx="5305416" cy="320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化學反應：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Chemistry - Electron Structures in Atoms (29 of 40) Angular Momentum of the s-Orbital Electron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https://youtu.be/stc5p8hyGQc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當兩個物質發生反應時，牽扯到電子的轉移，反應過程中，因為電子本身是繞著原子核旋轉，會有角動量的產生，整個過程中，符合角動量守恆。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                                      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(113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顏翊翔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zh-TW" sz="1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90E0D41-928F-4D83-BEE2-7E8532CF08D9}"/>
              </a:ext>
            </a:extLst>
          </p:cNvPr>
          <p:cNvSpPr txBox="1"/>
          <p:nvPr/>
        </p:nvSpPr>
        <p:spPr>
          <a:xfrm>
            <a:off x="1127129" y="7126962"/>
            <a:ext cx="5305416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物質波在原子模型應用：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原子結構</a:t>
            </a:r>
            <a:r>
              <a:rPr lang="en-US" altLang="zh-TW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觀念</a:t>
            </a:r>
            <a:r>
              <a:rPr lang="en-US" altLang="zh-TW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r>
              <a:rPr lang="zh-TW" altLang="en-US" b="1" i="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物質波在波耳原子模型的應用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https://m.youtube.com/watch?v=l9mCfgbaBsY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當原子中的電子繞核旋轉時，為了保持能量穩定，會以駐波的形式繞核旋轉，所以其周長應為整數倍個波長，在代入德布羅意的物質波關係式，整理可得一角動量守恆之關係式。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(113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湛政軒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41A6C8C0-C7EA-4686-A181-FC0B36625C0F}"/>
              </a:ext>
            </a:extLst>
          </p:cNvPr>
          <p:cNvCxnSpPr/>
          <p:nvPr/>
        </p:nvCxnSpPr>
        <p:spPr>
          <a:xfrm>
            <a:off x="-1" y="10519730"/>
            <a:ext cx="7559675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F25E78A3-CE57-4432-A8E7-145D631E10FB}"/>
              </a:ext>
            </a:extLst>
          </p:cNvPr>
          <p:cNvCxnSpPr/>
          <p:nvPr/>
        </p:nvCxnSpPr>
        <p:spPr>
          <a:xfrm>
            <a:off x="-1" y="10666034"/>
            <a:ext cx="7559675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57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F92D076F-182E-48B6-B77C-B5B42D8D0B6B}"/>
                  </a:ext>
                </a:extLst>
              </p:cNvPr>
              <p:cNvSpPr txBox="1"/>
              <p:nvPr/>
            </p:nvSpPr>
            <p:spPr>
              <a:xfrm>
                <a:off x="804246" y="504051"/>
                <a:ext cx="6728124" cy="51426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sz="2400" b="1" dirty="0">
                    <a:solidFill>
                      <a:srgbClr val="00FFFF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三</a:t>
                </a:r>
                <a:r>
                  <a:rPr lang="en-US" altLang="zh-TW" sz="2400" b="1" dirty="0">
                    <a:solidFill>
                      <a:srgbClr val="00FFFF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,</a:t>
                </a:r>
                <a:r>
                  <a:rPr lang="zh-TW" altLang="en-US" sz="2400" b="1" dirty="0">
                    <a:solidFill>
                      <a:srgbClr val="00FFFF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轉動慣量：</a:t>
                </a:r>
                <a:endParaRPr lang="en-US" altLang="zh-TW" sz="2400" b="1" dirty="0">
                  <a:solidFill>
                    <a:srgbClr val="00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角動量的公式為 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L=r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 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m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 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v = I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 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ω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，所以我們可以知道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轉動慣量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(I)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的簡單公式為 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I=m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TW" b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  <a:cs typeface="Arial" panose="020B0604020202020204" pitchFamily="34" charset="0"/>
                          </a:rPr>
                          <m:t> </m:t>
                        </m:r>
                        <m:r>
                          <a:rPr lang="en-US" altLang="zh-TW" b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  <a:cs typeface="Arial" panose="020B0604020202020204" pitchFamily="34" charset="0"/>
                          </a:rPr>
                          <m:t>𝐫</m:t>
                        </m:r>
                      </m:e>
                      <m:sup>
                        <m:r>
                          <a:rPr lang="en-US" altLang="zh-TW" b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  <a:cs typeface="Arial" panose="020B0604020202020204" pitchFamily="34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 (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不是每個物體的算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法都一樣，在”數學”部分詳做介紹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)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。</a:t>
                </a: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所以在一個角動量守恆的系統中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(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以芭蕾舞者舉例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)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，芭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蕾舞者輕步一躍，在空中旋轉，起初速度是慢的，但是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當他把手臂往內一收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(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半徑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r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減少，導致轉動慣量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I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變小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)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，根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據角動量守恆，角動量公式裡 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I*ω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的值必須相等，所以當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I</a:t>
                </a: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比原本狀態小，表示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ω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會比原本狀態大</a:t>
                </a: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芭蕾舞者可以任意地改變自己旋轉的速度，就是這個原理。</a:t>
                </a: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仔細看看跳水選手，他們也是靠這個原理達到速度的變化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的喔，大家都是學過物理的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!!</a:t>
                </a:r>
                <a:endPara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F92D076F-182E-48B6-B77C-B5B42D8D0B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4246" y="504051"/>
                <a:ext cx="6728124" cy="5142626"/>
              </a:xfrm>
              <a:prstGeom prst="rect">
                <a:avLst/>
              </a:prstGeom>
              <a:blipFill>
                <a:blip r:embed="rId2"/>
                <a:stretch>
                  <a:fillRect l="-144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2" name="Picture 4" descr="OOCL - 冰上芭蕾「天鹅湖」">
            <a:extLst>
              <a:ext uri="{FF2B5EF4-FFF2-40B4-BE49-F238E27FC236}">
                <a16:creationId xmlns:a16="http://schemas.microsoft.com/office/drawing/2014/main" id="{128522B5-45A9-4E9C-802B-22FCF40A8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709" y="5566908"/>
            <a:ext cx="3908256" cy="4068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9E5B5294-D77C-4857-AEC0-E8EFE6D957F8}"/>
              </a:ext>
            </a:extLst>
          </p:cNvPr>
          <p:cNvCxnSpPr/>
          <p:nvPr/>
        </p:nvCxnSpPr>
        <p:spPr>
          <a:xfrm>
            <a:off x="-1" y="10656890"/>
            <a:ext cx="7559675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3591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0A4E585D-E3F4-467D-9EF5-540A93E0862F}"/>
              </a:ext>
            </a:extLst>
          </p:cNvPr>
          <p:cNvSpPr txBox="1"/>
          <p:nvPr/>
        </p:nvSpPr>
        <p:spPr>
          <a:xfrm flipH="1">
            <a:off x="725139" y="1843607"/>
            <a:ext cx="671430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rgbClr val="00FF00"/>
                </a:solidFill>
                <a:latin typeface="Roboto"/>
              </a:rPr>
              <a:t>Anti-Gravity Wheel</a:t>
            </a:r>
            <a:endParaRPr lang="en-US" altLang="zh-TW" sz="2000" b="1" dirty="0">
              <a:solidFill>
                <a:srgbClr val="00FF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rgbClr val="00FF00"/>
                </a:solidFill>
                <a:latin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https://youtu.be/GeyDf4ooPdo</a:t>
            </a:r>
            <a:endParaRPr lang="en-US" altLang="zh-TW" sz="2000" b="1" dirty="0">
              <a:solidFill>
                <a:srgbClr val="00FF00"/>
              </a:solidFill>
              <a:latin typeface="Roboto"/>
            </a:endParaRPr>
          </a:p>
          <a:p>
            <a:pPr>
              <a:lnSpc>
                <a:spcPct val="150000"/>
              </a:lnSpc>
            </a:pPr>
            <a:endParaRPr lang="en-US" altLang="zh-TW" sz="2000" b="1" dirty="0">
              <a:solidFill>
                <a:srgbClr val="00FF00"/>
              </a:solidFill>
              <a:latin typeface="Roboto"/>
            </a:endParaRPr>
          </a:p>
          <a:p>
            <a:pPr>
              <a:lnSpc>
                <a:spcPct val="150000"/>
              </a:lnSpc>
            </a:pPr>
            <a:endParaRPr lang="en-US" altLang="zh-TW" sz="2000" b="1" dirty="0">
              <a:solidFill>
                <a:srgbClr val="00FF00"/>
              </a:solidFill>
              <a:latin typeface="Roboto"/>
            </a:endParaRPr>
          </a:p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rgbClr val="00FF00"/>
                </a:solidFill>
                <a:latin typeface="Roboto"/>
              </a:rPr>
              <a:t>Anti-Gravity Wheel Explained</a:t>
            </a:r>
          </a:p>
          <a:p>
            <a:pPr>
              <a:lnSpc>
                <a:spcPct val="150000"/>
              </a:lnSpc>
            </a:pPr>
            <a:r>
              <a:rPr lang="en-US" altLang="zh-TW" sz="2000" b="1" i="1" dirty="0">
                <a:solidFill>
                  <a:srgbClr val="00FF00"/>
                </a:solidFill>
                <a:latin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https://youtu.be/tLMpdBjA2SU</a:t>
            </a:r>
            <a:endParaRPr lang="en-US" altLang="zh-TW" sz="2000" b="1" i="1" dirty="0">
              <a:solidFill>
                <a:srgbClr val="00FF00"/>
              </a:solidFill>
              <a:latin typeface="Roboto"/>
            </a:endParaRPr>
          </a:p>
          <a:p>
            <a:endParaRPr lang="zh-TW" altLang="en-US" sz="2000" dirty="0">
              <a:solidFill>
                <a:schemeClr val="bg1"/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7C6A14F-FD20-45F9-93AD-896546F43AEE}"/>
              </a:ext>
            </a:extLst>
          </p:cNvPr>
          <p:cNvSpPr txBox="1"/>
          <p:nvPr/>
        </p:nvSpPr>
        <p:spPr>
          <a:xfrm>
            <a:off x="725139" y="5246985"/>
            <a:ext cx="5214889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TW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rgbClr val="00FF00"/>
                </a:solidFill>
                <a:latin typeface="Roboto"/>
              </a:rPr>
              <a:t>The Physics behind Figure Skating Spins</a:t>
            </a:r>
            <a:endParaRPr lang="en-US" altLang="zh-TW" sz="2000" b="1" dirty="0">
              <a:solidFill>
                <a:srgbClr val="00FF00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rgbClr val="00FF00"/>
                </a:solidFill>
                <a:latin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https://youtu.be/0RVyhd3E9hY</a:t>
            </a:r>
            <a:endParaRPr lang="en-US" altLang="zh-TW" sz="2000" b="1" dirty="0">
              <a:solidFill>
                <a:srgbClr val="00FF00"/>
              </a:solidFill>
              <a:latin typeface="Roboto"/>
            </a:endParaRPr>
          </a:p>
          <a:p>
            <a:endParaRPr lang="en-US" altLang="zh-TW" sz="2000" b="1" dirty="0">
              <a:solidFill>
                <a:srgbClr val="00FF00"/>
              </a:solidFill>
              <a:latin typeface="Roboto"/>
            </a:endParaRPr>
          </a:p>
          <a:p>
            <a:endParaRPr lang="en-US" altLang="zh-TW" sz="2000" b="1" dirty="0">
              <a:solidFill>
                <a:srgbClr val="00FF00"/>
              </a:solidFill>
              <a:latin typeface="Roboto"/>
            </a:endParaRPr>
          </a:p>
          <a:p>
            <a:endParaRPr lang="en-US" altLang="zh-TW" sz="2000" b="1" dirty="0">
              <a:solidFill>
                <a:srgbClr val="00FF00"/>
              </a:solidFill>
              <a:latin typeface="Roboto"/>
            </a:endParaRPr>
          </a:p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rgbClr val="00FF00"/>
                </a:solidFill>
                <a:latin typeface="Roboto"/>
              </a:rPr>
              <a:t>Slow Motion Flipping Cat Physics</a:t>
            </a:r>
          </a:p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rgbClr val="00FF00"/>
                </a:solidFill>
                <a:latin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https://youtu.be/RtWbpyjJqrU</a:t>
            </a:r>
            <a:endParaRPr lang="en-US" altLang="zh-TW" sz="2000" b="1" dirty="0">
              <a:solidFill>
                <a:srgbClr val="00FF00"/>
              </a:solidFill>
              <a:latin typeface="Roboto"/>
            </a:endParaRPr>
          </a:p>
          <a:p>
            <a:endParaRPr lang="en-US" altLang="zh-TW" b="1" dirty="0">
              <a:solidFill>
                <a:schemeClr val="bg1"/>
              </a:solidFill>
              <a:latin typeface="Roboto"/>
            </a:endParaRPr>
          </a:p>
          <a:p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38E244F-D639-4AF7-9CF8-26AEFFFFC521}"/>
              </a:ext>
            </a:extLst>
          </p:cNvPr>
          <p:cNvSpPr txBox="1"/>
          <p:nvPr/>
        </p:nvSpPr>
        <p:spPr>
          <a:xfrm>
            <a:off x="725139" y="969264"/>
            <a:ext cx="25054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四</a:t>
            </a:r>
            <a:r>
              <a:rPr lang="en-US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.</a:t>
            </a: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其他名詞介紹：</a:t>
            </a:r>
            <a:endParaRPr lang="en-US" altLang="zh-TW" sz="2400" b="1" dirty="0">
              <a:solidFill>
                <a:srgbClr val="00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82242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F1F33AB5-4D63-4A6F-953D-A2BF6D81ABA3}"/>
                  </a:ext>
                </a:extLst>
              </p:cNvPr>
              <p:cNvSpPr txBox="1"/>
              <p:nvPr/>
            </p:nvSpPr>
            <p:spPr>
              <a:xfrm>
                <a:off x="576075" y="-15673"/>
                <a:ext cx="6163053" cy="104132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altLang="zh-TW" sz="2400" b="1" dirty="0">
                  <a:solidFill>
                    <a:srgbClr val="00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TW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a. </a:t>
                </a:r>
                <a:r>
                  <a:rPr lang="zh-TW" altLang="en-US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角位移</a:t>
                </a:r>
                <a:r>
                  <a:rPr lang="en-US" altLang="zh-TW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(angular position)</a:t>
                </a:r>
                <a:r>
                  <a:rPr lang="zh-TW" altLang="en-US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：</a:t>
                </a:r>
                <a:endParaRPr lang="en-US" altLang="zh-TW" sz="2000" b="1" dirty="0">
                  <a:solidFill>
                    <a:srgbClr val="00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altLang="zh-TW" b="1" dirty="0">
                  <a:solidFill>
                    <a:srgbClr val="00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其定義為 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θ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＝ｓ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/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ｒ，其中ｓ為弧長、ｒ為半徑，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SI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單位為 弧度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(rad)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，對比於平移運動中的位移。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TW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b. </a:t>
                </a:r>
                <a:r>
                  <a:rPr lang="zh-TW" altLang="en-US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角速度</a:t>
                </a:r>
                <a:r>
                  <a:rPr lang="en-US" altLang="zh-TW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(angular velocity)(ω)</a:t>
                </a:r>
                <a:r>
                  <a:rPr lang="zh-TW" altLang="en-US" sz="2000" b="1" dirty="0">
                    <a:solidFill>
                      <a:srgbClr val="92D05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：</a:t>
                </a:r>
                <a:endParaRPr lang="en-US" altLang="zh-TW" sz="2000" b="1" dirty="0">
                  <a:solidFill>
                    <a:srgbClr val="92D05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角速度為位置相對於時間的變率，為一個向量，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方向可由右手定則判斷，其又可分為平均角速度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和瞬時角速度，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SI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單位為弧度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/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秒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(rad/s) 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，對比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於平移運動中的速度為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ω=v/ r</a:t>
                </a: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TW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c. </a:t>
                </a:r>
                <a:r>
                  <a:rPr lang="zh-TW" altLang="en-US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角加速度</a:t>
                </a:r>
                <a:r>
                  <a:rPr lang="en-US" altLang="zh-TW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(angular acceleration)</a:t>
                </a:r>
                <a:r>
                  <a:rPr lang="zh-TW" altLang="en-US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：</a:t>
                </a:r>
                <a:endParaRPr lang="en-US" altLang="zh-TW" sz="2000" b="1" dirty="0">
                  <a:solidFill>
                    <a:srgbClr val="00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角加速度為角速度相對於時間的變率，為一個向量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，其又可分為平均角加速度和瞬時角加速度，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SI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單位為弧度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/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秒平方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(rad/s</a:t>
                </a:r>
                <a:r>
                  <a:rPr lang="en-US" altLang="zh-TW" b="1" baseline="30000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2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)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，對比於平移運動中的加速度。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zh-TW" altLang="en-US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TW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d. </a:t>
                </a:r>
                <a:r>
                  <a:rPr lang="zh-TW" altLang="en-US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力矩</a:t>
                </a:r>
                <a:r>
                  <a:rPr lang="en-US" altLang="zh-TW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(Torque)</a:t>
                </a:r>
                <a:r>
                  <a:rPr lang="zh-TW" altLang="en-US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：</a:t>
                </a:r>
                <a:endParaRPr lang="en-US" altLang="zh-TW" sz="2000" b="1" dirty="0">
                  <a:solidFill>
                    <a:srgbClr val="00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施以一作用力使物體繞一固定的點或軸做轉動的趨向，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稱為力矩，力矩可以表示為旋轉半徑和作用力的外積，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即 </a:t>
                </a:r>
                <a14:m>
                  <m:oMath xmlns:m="http://schemas.openxmlformats.org/officeDocument/2006/math">
                    <m:acc>
                      <m:accPr>
                        <m:chr m:val="⃑"/>
                        <m:ctrlPr>
                          <a:rPr lang="zh-TW" altLang="en-US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源石黑體 B" panose="020B0800000000000000" pitchFamily="34" charset="-12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en-US" altLang="zh-TW" b="1" dirty="0">
                            <a:solidFill>
                              <a:schemeClr val="bg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rPr>
                          <m:t>τ</m:t>
                        </m:r>
                      </m:e>
                    </m:acc>
                  </m:oMath>
                </a14:m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= 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⃑"/>
                        <m:ctrlPr>
                          <a:rPr lang="zh-TW" altLang="en-US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源石黑體 B" panose="020B0800000000000000" pitchFamily="34" charset="-12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en-US" altLang="zh-TW" b="1">
                            <a:solidFill>
                              <a:schemeClr val="bg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rPr>
                          <m:t>r</m:t>
                        </m:r>
                      </m:e>
                    </m:acc>
                  </m:oMath>
                </a14:m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 ×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⃑"/>
                        <m:ctrlPr>
                          <a:rPr lang="zh-TW" altLang="en-US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源石黑體 B" panose="020B0800000000000000" pitchFamily="34" charset="-12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en-US" altLang="zh-TW" b="1">
                            <a:solidFill>
                              <a:schemeClr val="bg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rPr>
                          <m:t>F</m:t>
                        </m:r>
                      </m:e>
                    </m:acc>
                  </m:oMath>
                </a14:m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 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為一向量，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SI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單位為牛頓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‧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米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(</a:t>
                </a:r>
                <a:r>
                  <a:rPr lang="en-US" altLang="zh-TW" b="1" dirty="0" err="1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N‧m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) 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，也可表示成角動量和時間的變化量 </a:t>
                </a:r>
                <a14:m>
                  <m:oMath xmlns:m="http://schemas.openxmlformats.org/officeDocument/2006/math">
                    <m:acc>
                      <m:accPr>
                        <m:chr m:val="⃑"/>
                        <m:ctrlPr>
                          <a:rPr lang="zh-TW" altLang="en-US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源石黑體 B" panose="020B0800000000000000" pitchFamily="34" charset="-12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en-US" altLang="zh-TW" b="1" dirty="0">
                            <a:solidFill>
                              <a:schemeClr val="bg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rPr>
                          <m:t>τ</m:t>
                        </m:r>
                      </m:e>
                    </m:acc>
                  </m:oMath>
                </a14:m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sz="20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源石黑體 B" panose="020B0800000000000000" pitchFamily="34" charset="-12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TW" sz="20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源石黑體 B" panose="020B0800000000000000" pitchFamily="34" charset="-120"/>
                            <a:cs typeface="Times New Roman" panose="02020603050405020304" pitchFamily="18" charset="0"/>
                          </a:rPr>
                          <m:t>𝒅</m:t>
                        </m:r>
                        <m:acc>
                          <m:accPr>
                            <m:chr m:val="⃑"/>
                            <m:ctrlPr>
                              <a:rPr lang="en-US" altLang="zh-TW" sz="2000" b="1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源石黑體 B" panose="020B0800000000000000" pitchFamily="34" charset="-12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2000" b="1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源石黑體 B" panose="020B0800000000000000" pitchFamily="34" charset="-120"/>
                                <a:cs typeface="Times New Roman" panose="02020603050405020304" pitchFamily="18" charset="0"/>
                              </a:rPr>
                              <m:t>𝑳</m:t>
                            </m:r>
                          </m:e>
                        </m:acc>
                      </m:num>
                      <m:den>
                        <m:r>
                          <a:rPr lang="en-US" altLang="zh-TW" sz="2000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源石黑體 B" panose="020B0800000000000000" pitchFamily="34" charset="-120"/>
                            <a:cs typeface="Times New Roman" panose="02020603050405020304" pitchFamily="18" charset="0"/>
                          </a:rPr>
                          <m:t>𝒅𝒕</m:t>
                        </m:r>
                      </m:den>
                    </m:f>
                  </m:oMath>
                </a14:m>
                <a:r>
                  <a:rPr lang="zh-TW" altLang="en-US" sz="1600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，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可以將它理解為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14:m>
                  <m:oMath xmlns:m="http://schemas.openxmlformats.org/officeDocument/2006/math">
                    <m:acc>
                      <m:accPr>
                        <m:chr m:val="⃑"/>
                        <m:ctrlPr>
                          <a:rPr lang="zh-TW" altLang="en-US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源石黑體 B" panose="020B0800000000000000" pitchFamily="34" charset="-12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en-US" altLang="zh-TW" b="1" dirty="0">
                            <a:solidFill>
                              <a:schemeClr val="bg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rPr>
                          <m:t>τ</m:t>
                        </m:r>
                        <m:r>
                          <m:rPr>
                            <m:nor/>
                          </m:rPr>
                          <a:rPr lang="en-US" altLang="zh-TW" b="1" dirty="0">
                            <a:solidFill>
                              <a:schemeClr val="bg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Times New Roman" panose="02020603050405020304" pitchFamily="18" charset="0"/>
                          </a:rPr>
                          <m:t> </m:t>
                        </m:r>
                      </m:e>
                    </m:acc>
                  </m:oMath>
                </a14:m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dt= </a:t>
                </a:r>
                <a14:m>
                  <m:oMath xmlns:m="http://schemas.openxmlformats.org/officeDocument/2006/math">
                    <m:r>
                      <a:rPr lang="en-US" altLang="zh-TW" b="1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源石黑體 B" panose="020B0800000000000000" pitchFamily="34" charset="-120"/>
                        <a:cs typeface="Times New Roman" panose="02020603050405020304" pitchFamily="18" charset="0"/>
                      </a:rPr>
                      <m:t>𝒅</m:t>
                    </m:r>
                    <m:acc>
                      <m:accPr>
                        <m:chr m:val="⃑"/>
                        <m:ctrlPr>
                          <a:rPr lang="en-US" altLang="zh-TW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源石黑體 B" panose="020B0800000000000000" pitchFamily="34" charset="-12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altLang="zh-TW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源石黑體 B" panose="020B0800000000000000" pitchFamily="34" charset="-120"/>
                            <a:cs typeface="Times New Roman" panose="02020603050405020304" pitchFamily="18" charset="0"/>
                          </a:rPr>
                          <m:t>𝑳</m:t>
                        </m:r>
                      </m:e>
                    </m:acc>
                  </m:oMath>
                </a14:m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Times New Roman" panose="02020603050405020304" pitchFamily="18" charset="0"/>
                  </a:rPr>
                  <a:t>，即力矩作用一段時間會產生角動量變化。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F1F33AB5-4D63-4A6F-953D-A2BF6D81AB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075" y="-15673"/>
                <a:ext cx="6163053" cy="10413235"/>
              </a:xfrm>
              <a:prstGeom prst="rect">
                <a:avLst/>
              </a:prstGeom>
              <a:blipFill>
                <a:blip r:embed="rId2"/>
                <a:stretch>
                  <a:fillRect l="-1088" r="-29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C9D71EDC-30B0-4E1F-934F-9ADBEEAA06EF}"/>
              </a:ext>
            </a:extLst>
          </p:cNvPr>
          <p:cNvCxnSpPr/>
          <p:nvPr/>
        </p:nvCxnSpPr>
        <p:spPr>
          <a:xfrm>
            <a:off x="-1" y="10656890"/>
            <a:ext cx="7559675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23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735123-D67B-467F-B242-D18F329384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545" y="4410040"/>
            <a:ext cx="6114585" cy="2781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>
              <a:lnSpc>
                <a:spcPct val="125000"/>
              </a:lnSpc>
            </a:pP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六</a:t>
            </a:r>
            <a:r>
              <a:rPr lang="en-US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,</a:t>
            </a:r>
            <a:r>
              <a:rPr lang="zh-TW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章動</a:t>
            </a: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：</a:t>
            </a:r>
            <a:endParaRPr lang="en-US" altLang="zh-TW" sz="2400" b="1" dirty="0">
              <a:solidFill>
                <a:srgbClr val="00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>
              <a:lnSpc>
                <a:spcPct val="125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章動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(nutation)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是在行星或陀螺的自轉運動中，軸在進動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中的一種輕微不規則運動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使自轉軸在方向的改變中出現如「點頭」般的搖晃現象，如圖所示 ：     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       </a:t>
            </a:r>
            <a:endParaRPr lang="zh-TW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D91D33B6-E8FF-4968-815A-F9DE4B0CBB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911" y="7081610"/>
            <a:ext cx="2437090" cy="2861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群組 6">
            <a:extLst>
              <a:ext uri="{FF2B5EF4-FFF2-40B4-BE49-F238E27FC236}">
                <a16:creationId xmlns:a16="http://schemas.microsoft.com/office/drawing/2014/main" id="{0192797B-BF02-4B44-A9B4-BF12CBF1E648}"/>
              </a:ext>
            </a:extLst>
          </p:cNvPr>
          <p:cNvGrpSpPr/>
          <p:nvPr/>
        </p:nvGrpSpPr>
        <p:grpSpPr>
          <a:xfrm>
            <a:off x="4057855" y="7081611"/>
            <a:ext cx="2634597" cy="2861359"/>
            <a:chOff x="4880736" y="2296795"/>
            <a:chExt cx="2649600" cy="302895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7B3A6F42-2B40-43E8-8848-D503EA7B0997}"/>
                </a:ext>
              </a:extLst>
            </p:cNvPr>
            <p:cNvSpPr/>
            <p:nvPr/>
          </p:nvSpPr>
          <p:spPr>
            <a:xfrm>
              <a:off x="4880736" y="2297470"/>
              <a:ext cx="2649600" cy="3027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9" name="Picture 6">
              <a:extLst>
                <a:ext uri="{FF2B5EF4-FFF2-40B4-BE49-F238E27FC236}">
                  <a16:creationId xmlns:a16="http://schemas.microsoft.com/office/drawing/2014/main" id="{DBDF75A3-76EC-4026-AF60-7E52F976ED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1561" y="2296795"/>
              <a:ext cx="2647950" cy="3028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FF182F3-AC65-425A-980B-6C34C41DE0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545" y="210785"/>
            <a:ext cx="6114585" cy="2025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>
              <a:lnSpc>
                <a:spcPct val="125000"/>
              </a:lnSpc>
            </a:pP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五</a:t>
            </a:r>
            <a:r>
              <a:rPr lang="en-US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進動</a:t>
            </a: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：</a:t>
            </a:r>
            <a:endParaRPr lang="zh-TW" altLang="zh-TW" sz="2400" b="1" dirty="0">
              <a:solidFill>
                <a:srgbClr val="00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defTabSz="914400">
              <a:lnSpc>
                <a:spcPct val="125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進動是指說一個自轉的物體同時他的自轉軸也繞著另一個軸做轉動，凡是此種現象的運動，我們將之稱為進動。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3">
            <a:hlinkClick r:id="rId5"/>
            <a:extLst>
              <a:ext uri="{FF2B5EF4-FFF2-40B4-BE49-F238E27FC236}">
                <a16:creationId xmlns:a16="http://schemas.microsoft.com/office/drawing/2014/main" id="{3D8B25AB-622B-4425-BD57-A804E13CC6D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537" y="2392937"/>
            <a:ext cx="2295525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hlinkClick r:id="rId5"/>
            <a:extLst>
              <a:ext uri="{FF2B5EF4-FFF2-40B4-BE49-F238E27FC236}">
                <a16:creationId xmlns:a16="http://schemas.microsoft.com/office/drawing/2014/main" id="{328EFD42-CD4B-41A2-9886-8A069A8FF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855" y="2392937"/>
            <a:ext cx="2295525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B0B13608-C0FE-4966-964F-47EF7632C221}"/>
              </a:ext>
            </a:extLst>
          </p:cNvPr>
          <p:cNvCxnSpPr/>
          <p:nvPr/>
        </p:nvCxnSpPr>
        <p:spPr>
          <a:xfrm>
            <a:off x="-1" y="4630994"/>
            <a:ext cx="7559675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3EB51FEE-F58C-4B3A-B547-B92A6E341076}"/>
              </a:ext>
            </a:extLst>
          </p:cNvPr>
          <p:cNvCxnSpPr/>
          <p:nvPr/>
        </p:nvCxnSpPr>
        <p:spPr>
          <a:xfrm>
            <a:off x="-1" y="10656890"/>
            <a:ext cx="7559675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719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85A37CFB-91E8-417A-B1DA-2BBCBCBF9AC3}"/>
              </a:ext>
            </a:extLst>
          </p:cNvPr>
          <p:cNvSpPr txBox="1"/>
          <p:nvPr/>
        </p:nvSpPr>
        <p:spPr>
          <a:xfrm>
            <a:off x="678353" y="4151068"/>
            <a:ext cx="7037614" cy="5057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八</a:t>
            </a:r>
            <a:r>
              <a:rPr lang="en-US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,</a:t>
            </a: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演示項目：</a:t>
            </a:r>
            <a:endParaRPr lang="en-US" altLang="zh-TW" sz="2400" b="1" dirty="0">
              <a:solidFill>
                <a:srgbClr val="00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endParaRPr lang="en-US" altLang="zh-TW" sz="2000" b="1" dirty="0">
              <a:solidFill>
                <a:srgbClr val="92D05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美式足球：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     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如果你看過美式足球那就簡單多了，如果沒有就想像你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在擲標槍，手以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字型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牳指與食指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握球。另外三只手指靠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緊食指，而球扎實的握在手掌心。當你把球擲出的瞬間把食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指和無名指貼著球身往下撥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拉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，使橄欖球快速旋轉時，橄欖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球即擁有一角動量，使其飛行的軌跡更加穩定，這便是角動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量在生活中的應用。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試比較若不讓其旋轉的情況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*註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要轉得漂亮需要一段時間的練習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剛開始中心一定抓不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準，球會邊轉邊晃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。記得在握球時盡量握在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1/3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處。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4E21A190-7198-4F5A-BA69-19A0A85614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959" y="835962"/>
            <a:ext cx="6486293" cy="2404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>
              <a:lnSpc>
                <a:spcPct val="125000"/>
              </a:lnSpc>
            </a:pP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七</a:t>
            </a:r>
            <a:r>
              <a:rPr lang="en-US" altLang="zh-TW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,</a:t>
            </a:r>
            <a:r>
              <a:rPr lang="zh-TW" altLang="en-US" sz="2400" b="1" dirty="0">
                <a:solidFill>
                  <a:srgbClr val="00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克卜勒定律：</a:t>
            </a:r>
            <a:endParaRPr lang="en-US" altLang="zh-TW" sz="2400" b="1" dirty="0">
              <a:solidFill>
                <a:srgbClr val="00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>
              <a:lnSpc>
                <a:spcPct val="125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defTabSz="914400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     在克卜勒第二定律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等面積定律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中，在相等時間內，太陽和運動著的行星的連線所掃過的面積都是相等的。此一定律實際揭示了行星繞太陽公轉的角動量守恆。而由於角動量守恆，可以知道，當行星越靠近太陽，角速度越大。</a:t>
            </a:r>
            <a:endParaRPr lang="zh-TW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5840A22C-1D54-47B3-8000-9AA44AB57C00}"/>
              </a:ext>
            </a:extLst>
          </p:cNvPr>
          <p:cNvCxnSpPr/>
          <p:nvPr/>
        </p:nvCxnSpPr>
        <p:spPr>
          <a:xfrm>
            <a:off x="-1" y="3652586"/>
            <a:ext cx="7559675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5735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231C0B42-1061-4CCA-942E-7C62F2018873}"/>
              </a:ext>
            </a:extLst>
          </p:cNvPr>
          <p:cNvSpPr txBox="1"/>
          <p:nvPr/>
        </p:nvSpPr>
        <p:spPr>
          <a:xfrm>
            <a:off x="859807" y="6633152"/>
            <a:ext cx="5840060" cy="534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3.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車輪進動：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     將一快速旋轉的車輪些微傾斜放置攤平的手中，即可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有進動的效果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要注意的是攤平的手不可以亂晃動，否則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會直接導致實驗的失敗。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    傾斜的物體本身的重力會造成一個重力矩，此重力矩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會造成物體的角動量隨時間做變化，由於重力矩和進動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物體的自旋角動量垂直，因此重力矩僅造成角動量的方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向改變，若物體不自轉的話，進動的物體也會倒下。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A19FFCC-6153-444C-A5FD-A74108548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8118" y="4151425"/>
            <a:ext cx="3028292" cy="2271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6D6A8D5F-AC44-4762-9B09-0EC19FEC22A0}"/>
              </a:ext>
            </a:extLst>
          </p:cNvPr>
          <p:cNvSpPr txBox="1"/>
          <p:nvPr/>
        </p:nvSpPr>
        <p:spPr>
          <a:xfrm>
            <a:off x="686682" y="700810"/>
            <a:ext cx="6728124" cy="39871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25000"/>
              </a:lnSpc>
            </a:pP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２</a:t>
            </a:r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車輪演示角動量守恆 </a:t>
            </a:r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l">
              <a:lnSpc>
                <a:spcPct val="125000"/>
              </a:lnSpc>
            </a:pPr>
            <a:endParaRPr lang="en-US" altLang="zh-TW" sz="2000" b="1" dirty="0">
              <a:solidFill>
                <a:srgbClr val="92D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該實驗很簡單，操作上並不困難，只要拿著一個旋轉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的車輪站在轉盤上藉由改變車輪的方向，即可以造成人的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轉動，進而演示出本實驗的效果。</a:t>
            </a:r>
            <a:b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我們可以觀察到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垂直方向而言，因為此方向無外力矩作用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，當車輪的角動量改變成和原本反向時，那麼轉盤上的人會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開始旋轉，其角動量和改變後的車輪角動量相反，這便是因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5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為角動量守衡的緣故。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試著思考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向量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”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的守恆的意義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TW" sz="2400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765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231C0B42-1061-4CCA-942E-7C62F2018873}"/>
                  </a:ext>
                </a:extLst>
              </p:cNvPr>
              <p:cNvSpPr txBox="1"/>
              <p:nvPr/>
            </p:nvSpPr>
            <p:spPr>
              <a:xfrm>
                <a:off x="785268" y="3466509"/>
                <a:ext cx="6506909" cy="38422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 eaLnBrk="0" fontAlgn="base" hangingPunct="0">
                  <a:lnSpc>
                    <a:spcPct val="12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TW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4.</a:t>
                </a:r>
                <a:r>
                  <a:rPr lang="zh-TW" altLang="en-US" sz="2000" b="1" dirty="0">
                    <a:solidFill>
                      <a:srgbClr val="00FF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旋轉椅的角動量守恆：    </a:t>
                </a:r>
                <a:endParaRPr lang="en-US" altLang="zh-TW" sz="2000" b="1" dirty="0">
                  <a:solidFill>
                    <a:srgbClr val="00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l">
                  <a:lnSpc>
                    <a:spcPct val="125000"/>
                  </a:lnSpc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l">
                  <a:lnSpc>
                    <a:spcPct val="125000"/>
                  </a:lnSpc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  使人坐在轉椅或站在轉盤上，雙手握著裝水的牛奶瓶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l">
                  <a:lnSpc>
                    <a:spcPct val="125000"/>
                  </a:lnSpc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並且伸直，另一人幫忙使其等個人開始旋轉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注意不可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l">
                  <a:lnSpc>
                    <a:spcPct val="125000"/>
                  </a:lnSpc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太快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!!)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當手縮回來的時候，就會增加系統的轉速，達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l">
                  <a:lnSpc>
                    <a:spcPct val="125000"/>
                  </a:lnSpc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到演示效果。</a:t>
                </a:r>
              </a:p>
              <a:p>
                <a:pPr algn="l">
                  <a:lnSpc>
                    <a:spcPct val="125000"/>
                  </a:lnSpc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    根據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L = I ω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 的公式告訴我們，在無外力矩作用時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I 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和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ω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 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l">
                  <a:lnSpc>
                    <a:spcPct val="125000"/>
                  </a:lnSpc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的乘積為定值，而改變雙手和啞鈴的位置，便是為了改變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l">
                  <a:lnSpc>
                    <a:spcPct val="125000"/>
                  </a:lnSpc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其轉動慣量 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I (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I=m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b="1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TW" b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  <a:cs typeface="Arial" panose="020B0604020202020204" pitchFamily="34" charset="0"/>
                          </a:rPr>
                          <m:t> </m:t>
                        </m:r>
                        <m:r>
                          <a:rPr lang="en-US" altLang="zh-TW" b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  <a:cs typeface="Arial" panose="020B0604020202020204" pitchFamily="34" charset="0"/>
                          </a:rPr>
                          <m:t>𝐫</m:t>
                        </m:r>
                      </m:e>
                      <m:sup>
                        <m:r>
                          <a:rPr lang="en-US" altLang="zh-TW" b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軟正黑體" panose="020B0604030504040204" pitchFamily="34" charset="-120"/>
                            <a:cs typeface="Arial" panose="020B0604020202020204" pitchFamily="34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Arial" panose="020B0604020202020204" pitchFamily="34" charset="0"/>
                  </a:rPr>
                  <a:t> )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，進而改變其轉動速度，這亦是</a:t>
                </a:r>
                <a:endParaRPr lang="en-US" altLang="zh-TW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l">
                  <a:lnSpc>
                    <a:spcPct val="125000"/>
                  </a:lnSpc>
                </a:pP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角動量守衡的表現。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試著思考手握牛奶瓶的原因</a:t>
                </a:r>
                <a:r>
                  <a:rPr lang="en-US" altLang="zh-TW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  <a:r>
                  <a:rPr lang="zh-TW" altLang="en-US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。</a:t>
                </a:r>
              </a:p>
            </p:txBody>
          </p:sp>
        </mc:Choice>
        <mc:Fallback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231C0B42-1061-4CCA-942E-7C62F20188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5268" y="3466509"/>
                <a:ext cx="6506909" cy="3842270"/>
              </a:xfrm>
              <a:prstGeom prst="rect">
                <a:avLst/>
              </a:prstGeom>
              <a:blipFill>
                <a:blip r:embed="rId2"/>
                <a:stretch>
                  <a:fillRect l="-103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>
            <a:extLst>
              <a:ext uri="{FF2B5EF4-FFF2-40B4-BE49-F238E27FC236}">
                <a16:creationId xmlns:a16="http://schemas.microsoft.com/office/drawing/2014/main" id="{3F8B5F15-5034-4316-858A-B182ACC8A7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8"/>
          <a:stretch/>
        </p:blipFill>
        <p:spPr bwMode="auto">
          <a:xfrm>
            <a:off x="1393553" y="7319027"/>
            <a:ext cx="2055767" cy="263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BCE8C22-3C3D-42E6-B675-ADB089BEF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0357" y="7319027"/>
            <a:ext cx="1976906" cy="263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A9819710-BDA4-448C-A058-01C5612306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921" y="673658"/>
            <a:ext cx="3347832" cy="2507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220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9F701670-5BE9-40F3-A2B3-0FB8F0D009D3}"/>
              </a:ext>
            </a:extLst>
          </p:cNvPr>
          <p:cNvSpPr txBox="1"/>
          <p:nvPr/>
        </p:nvSpPr>
        <p:spPr>
          <a:xfrm>
            <a:off x="676928" y="841821"/>
            <a:ext cx="6340197" cy="20555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5.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鐵鍋克卜勒實驗：</a:t>
            </a:r>
            <a:endParaRPr lang="en-US" altLang="zh-TW" sz="2000" b="1" dirty="0">
              <a:solidFill>
                <a:srgbClr val="00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2000" b="1" dirty="0">
                <a:solidFill>
                  <a:srgbClr val="92D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2000" b="1" dirty="0">
              <a:solidFill>
                <a:srgbClr val="92D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2000" b="1" dirty="0">
                <a:solidFill>
                  <a:srgbClr val="92D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將彈珠從邊緣滑入鐵鍋，觀察彈珠照克卜勒第一定律</a:t>
            </a:r>
            <a:endParaRPr lang="en-US" altLang="zh-TW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，橢圓軌跡旋轉；觀察彈珠照克卜勒第二定律，旋轉半</a:t>
            </a:r>
            <a:endParaRPr lang="en-US" altLang="zh-TW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徑越小，角速度越快的現象。</a:t>
            </a:r>
            <a:endParaRPr lang="en-US" altLang="zh-TW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 descr="一張含有 室內, 坐, 相片, 光 的圖片&#10;&#10;自動產生的描述">
            <a:extLst>
              <a:ext uri="{FF2B5EF4-FFF2-40B4-BE49-F238E27FC236}">
                <a16:creationId xmlns:a16="http://schemas.microsoft.com/office/drawing/2014/main" id="{7BB7FADA-7335-4335-AC4A-ADDC2F979D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4" t="4142" r="17334" b="8607"/>
          <a:stretch/>
        </p:blipFill>
        <p:spPr>
          <a:xfrm>
            <a:off x="2506208" y="3381352"/>
            <a:ext cx="2547258" cy="2928664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1A617C8D-898A-4905-8036-C7960049083D}"/>
              </a:ext>
            </a:extLst>
          </p:cNvPr>
          <p:cNvSpPr txBox="1"/>
          <p:nvPr/>
        </p:nvSpPr>
        <p:spPr>
          <a:xfrm>
            <a:off x="892072" y="6793985"/>
            <a:ext cx="5909907" cy="2748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6.</a:t>
            </a:r>
            <a:r>
              <a:rPr lang="zh-TW" altLang="en-US" sz="2000" b="1" dirty="0">
                <a:solidFill>
                  <a:srgbClr val="00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重力漩渦：</a:t>
            </a: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endParaRPr lang="en-US" altLang="zh-TW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  利用軌道使鋼珠做加速，使其進入漩渦主體旋轉，注意軌道的角度很重要，太大會導致鋼珠飛出漩渦，而入射的好不好也直接影響整個實驗的成敗。入射軌道的高度也須注意，太高會導致速度過快，若無漩渦邊緣支撐鋼珠勢必會被甩出軌道。</a:t>
            </a:r>
            <a:endParaRPr lang="en-US" altLang="zh-TW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48955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</TotalTime>
  <Words>2419</Words>
  <Application>Microsoft Office PowerPoint</Application>
  <PresentationFormat>自訂</PresentationFormat>
  <Paragraphs>193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3" baseType="lpstr">
      <vt:lpstr>Roboto</vt:lpstr>
      <vt:lpstr>微軟正黑體</vt:lpstr>
      <vt:lpstr>源石黑體 B</vt:lpstr>
      <vt:lpstr>標楷體</vt:lpstr>
      <vt:lpstr>Arial</vt:lpstr>
      <vt:lpstr>Calibri</vt:lpstr>
      <vt:lpstr>Calibri Light</vt:lpstr>
      <vt:lpstr>Cambria Math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至庚 洪</dc:creator>
  <cp:lastModifiedBy>瑞玉 蕭</cp:lastModifiedBy>
  <cp:revision>44</cp:revision>
  <dcterms:created xsi:type="dcterms:W3CDTF">2020-08-26T09:46:03Z</dcterms:created>
  <dcterms:modified xsi:type="dcterms:W3CDTF">2021-01-15T15:05:12Z</dcterms:modified>
</cp:coreProperties>
</file>

<file path=docProps/thumbnail.jpeg>
</file>